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9627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Ouvrir sur la promesse de résultat, jamais sur « un outil IA ». Poser le cadre : 20-30 minutes, une démo concrète.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Faire reconnaître la douleur avant de présenter la solution. Idéalement, demander au décideur ses propres chiffres et délais.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C'est le slide qui désamorce « encore un gadget IA ». Insister sur le parcours terrain : crédibilité avant fonctionnalités.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Rester bref. Enchaîner immédiatement sur la démonstration en direct : c'est le moment de montrer, pas d'énumérer.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Cœur émotionnel de la démo : montrer, ne pas raconter. Faire en 5 minutes ce qui prendrait 2 jours. Laisser le « waouh » respirer.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Parler la langue du décideur : relier chaque bénéfice à ses enjeux — coût, risque, conformité. Ne pas rester sur la fonctionnalité.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Slide de dérisquage. Anticiper la question sur la protection des bénéficiaires ; mettre OptIA en avant comme réponse concrète.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Positionner contre l'enterprise cher (mises initiales à cinq chiffres). Message clé : « commencez petit, payez selon l'usage ».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Terminer sur une action concrète : pilote, essai accompagné, ou candidature au concours. Ne pas finir sur une généralité.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2C14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52560" y="-1737360"/>
            <a:ext cx="5852160" cy="5852160"/>
          </a:xfrm>
          <a:prstGeom prst="ellipse">
            <a:avLst/>
          </a:prstGeom>
          <a:solidFill>
            <a:srgbClr val="3D1576">
              <a:alpha val="16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1554480" y="4297680"/>
            <a:ext cx="4389120" cy="4389120"/>
          </a:xfrm>
          <a:prstGeom prst="ellipse">
            <a:avLst/>
          </a:prstGeom>
          <a:solidFill>
            <a:srgbClr val="644190">
              <a:alpha val="12000"/>
            </a:srgbClr>
          </a:solidFill>
          <a:ln/>
        </p:spPr>
      </p:sp>
      <p:sp>
        <p:nvSpPr>
          <p:cNvPr id="5" name="Text 3"/>
          <p:cNvSpPr/>
          <p:nvPr/>
        </p:nvSpPr>
        <p:spPr>
          <a:xfrm>
            <a:off x="640080" y="2286000"/>
            <a:ext cx="1042416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2000"/>
              </a:lnSpc>
              <a:buNone/>
            </a:pPr>
            <a:r>
              <a:rPr lang="en-US" sz="5000" b="1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Vos livrables MEAL</a:t>
            </a:r>
            <a:endParaRPr lang="en-US" sz="5000" dirty="0"/>
          </a:p>
          <a:p>
            <a:pPr marL="0" indent="0" algn="l">
              <a:lnSpc>
                <a:spcPct val="102000"/>
              </a:lnSpc>
              <a:buNone/>
            </a:pPr>
            <a:r>
              <a:rPr lang="en-US" sz="5000" b="1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Dans la minute</a:t>
            </a:r>
            <a:endParaRPr lang="en-US" sz="5000" dirty="0"/>
          </a:p>
        </p:txBody>
      </p:sp>
      <p:sp>
        <p:nvSpPr>
          <p:cNvPr id="6" name="Text 4"/>
          <p:cNvSpPr/>
          <p:nvPr/>
        </p:nvSpPr>
        <p:spPr>
          <a:xfrm>
            <a:off x="640080" y="4297680"/>
            <a:ext cx="9601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900" dirty="0">
                <a:solidFill>
                  <a:srgbClr val="CEB8D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Opti' — la plateforme MEAL pensée par et pour le secteur humanitaire.</a:t>
            </a:r>
            <a:endParaRPr lang="en-US" sz="1900" dirty="0"/>
          </a:p>
        </p:txBody>
      </p:sp>
      <p:sp>
        <p:nvSpPr>
          <p:cNvPr id="7" name="Text 5"/>
          <p:cNvSpPr/>
          <p:nvPr/>
        </p:nvSpPr>
        <p:spPr>
          <a:xfrm>
            <a:off x="640080" y="6126480"/>
            <a:ext cx="73152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100" dirty="0">
                <a:solidFill>
                  <a:srgbClr val="9A88B4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Support de démonstration  ·  myoptibot.com</a:t>
            </a:r>
            <a:endParaRPr lang="en-US" sz="1100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897999D3-5026-D56E-0877-9F43416DE8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3993" y="99753"/>
            <a:ext cx="4197927" cy="419792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6F1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6400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LE CONSTAT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1051560"/>
            <a:ext cx="107899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buNone/>
            </a:pPr>
            <a:r>
              <a:rPr lang="en-US" sz="3400" b="1" dirty="0">
                <a:solidFill>
                  <a:srgbClr val="130322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« On a toujours fait comme ça » a un prix</a:t>
            </a:r>
            <a:endParaRPr lang="en-US" sz="3400" dirty="0"/>
          </a:p>
        </p:txBody>
      </p:sp>
      <p:sp>
        <p:nvSpPr>
          <p:cNvPr id="4" name="Shape 2"/>
          <p:cNvSpPr/>
          <p:nvPr/>
        </p:nvSpPr>
        <p:spPr>
          <a:xfrm>
            <a:off x="640080" y="2606040"/>
            <a:ext cx="3383280" cy="2286000"/>
          </a:xfrm>
          <a:prstGeom prst="roundRect">
            <a:avLst>
              <a:gd name="adj" fmla="val 4800"/>
            </a:avLst>
          </a:prstGeom>
          <a:solidFill>
            <a:srgbClr val="FFFFFF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731520" y="2880360"/>
            <a:ext cx="3200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3D1576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2 jours</a:t>
            </a:r>
            <a:endParaRPr lang="en-US" sz="4000" dirty="0"/>
          </a:p>
        </p:txBody>
      </p:sp>
      <p:sp>
        <p:nvSpPr>
          <p:cNvPr id="6" name="Text 4"/>
          <p:cNvSpPr/>
          <p:nvPr/>
        </p:nvSpPr>
        <p:spPr>
          <a:xfrm>
            <a:off x="868680" y="3840480"/>
            <a:ext cx="29260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50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pour structurer un questionnaire</a:t>
            </a:r>
            <a:endParaRPr lang="en-US" sz="1500" dirty="0"/>
          </a:p>
        </p:txBody>
      </p:sp>
      <p:sp>
        <p:nvSpPr>
          <p:cNvPr id="7" name="Shape 5"/>
          <p:cNvSpPr/>
          <p:nvPr/>
        </p:nvSpPr>
        <p:spPr>
          <a:xfrm>
            <a:off x="4389120" y="2606040"/>
            <a:ext cx="3383280" cy="2286000"/>
          </a:xfrm>
          <a:prstGeom prst="roundRect">
            <a:avLst>
              <a:gd name="adj" fmla="val 4800"/>
            </a:avLst>
          </a:prstGeom>
          <a:solidFill>
            <a:srgbClr val="FFFFFF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4480560" y="2880360"/>
            <a:ext cx="3200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3D1576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3 jours</a:t>
            </a:r>
            <a:endParaRPr lang="en-US" sz="4000" dirty="0"/>
          </a:p>
        </p:txBody>
      </p:sp>
      <p:sp>
        <p:nvSpPr>
          <p:cNvPr id="9" name="Text 7"/>
          <p:cNvSpPr/>
          <p:nvPr/>
        </p:nvSpPr>
        <p:spPr>
          <a:xfrm>
            <a:off x="4617720" y="3840480"/>
            <a:ext cx="29260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50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pour analyser une enquête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8138160" y="2606040"/>
            <a:ext cx="3383280" cy="2286000"/>
          </a:xfrm>
          <a:prstGeom prst="roundRect">
            <a:avLst>
              <a:gd name="adj" fmla="val 4800"/>
            </a:avLst>
          </a:prstGeom>
          <a:solidFill>
            <a:srgbClr val="FFFFFF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8229600" y="2880360"/>
            <a:ext cx="32004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00" b="1" dirty="0">
                <a:solidFill>
                  <a:srgbClr val="3D1576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1 semaine</a:t>
            </a:r>
            <a:endParaRPr lang="en-US" sz="4000" dirty="0"/>
          </a:p>
        </p:txBody>
      </p:sp>
      <p:sp>
        <p:nvSpPr>
          <p:cNvPr id="12" name="Text 10"/>
          <p:cNvSpPr/>
          <p:nvPr/>
        </p:nvSpPr>
        <p:spPr>
          <a:xfrm>
            <a:off x="8366760" y="3840480"/>
            <a:ext cx="29260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buNone/>
            </a:pPr>
            <a:r>
              <a:rPr lang="en-US" sz="150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pour rédiger des Termes de Référence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40080" y="5212080"/>
            <a:ext cx="10881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i="1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Sans compter le recours à des consultants externes, qui alourdit encore la facture.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40080" y="6437376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Opti'</a:t>
            </a:r>
            <a:endParaRPr lang="en-US" sz="900" dirty="0"/>
          </a:p>
        </p:txBody>
      </p:sp>
      <p:sp>
        <p:nvSpPr>
          <p:cNvPr id="15" name="Text 13"/>
          <p:cNvSpPr/>
          <p:nvPr/>
        </p:nvSpPr>
        <p:spPr>
          <a:xfrm>
            <a:off x="10607040" y="643737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2C14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52560" y="-1737360"/>
            <a:ext cx="5852160" cy="5852160"/>
          </a:xfrm>
          <a:prstGeom prst="ellipse">
            <a:avLst/>
          </a:prstGeom>
          <a:solidFill>
            <a:srgbClr val="3D1576">
              <a:alpha val="16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1554480" y="4297680"/>
            <a:ext cx="4389120" cy="4389120"/>
          </a:xfrm>
          <a:prstGeom prst="ellipse">
            <a:avLst/>
          </a:prstGeom>
          <a:solidFill>
            <a:srgbClr val="644190">
              <a:alpha val="1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6400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CEB8D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POURQUOI NOUS FAIRE CONFIANCE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640080" y="1051560"/>
            <a:ext cx="107899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Un outil construit par un praticien,</a:t>
            </a:r>
            <a:endParaRPr lang="en-US" sz="3000" dirty="0"/>
          </a:p>
          <a:p>
            <a:pPr marL="0" indent="0" algn="l">
              <a:lnSpc>
                <a:spcPct val="103000"/>
              </a:lnSpc>
              <a:buNone/>
            </a:pPr>
            <a:r>
              <a:rPr lang="en-US" sz="3000" b="1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pas par un éditeur de logiciel</a:t>
            </a:r>
            <a:endParaRPr lang="en-US" sz="3000" dirty="0"/>
          </a:p>
        </p:txBody>
      </p:sp>
      <p:sp>
        <p:nvSpPr>
          <p:cNvPr id="6" name="Shape 4"/>
          <p:cNvSpPr/>
          <p:nvPr/>
        </p:nvSpPr>
        <p:spPr>
          <a:xfrm>
            <a:off x="944880" y="2423160"/>
            <a:ext cx="2849880" cy="3794760"/>
          </a:xfrm>
          <a:prstGeom prst="roundRect">
            <a:avLst>
              <a:gd name="adj" fmla="val 3333"/>
            </a:avLst>
          </a:prstGeom>
          <a:solidFill>
            <a:srgbClr val="644190"/>
          </a:solidFill>
          <a:ln/>
        </p:spPr>
      </p:sp>
      <p:sp>
        <p:nvSpPr>
          <p:cNvPr id="7" name="Text 5"/>
          <p:cNvSpPr/>
          <p:nvPr/>
        </p:nvSpPr>
        <p:spPr>
          <a:xfrm>
            <a:off x="640080" y="2697480"/>
            <a:ext cx="3657600" cy="3291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4754880" y="2743200"/>
            <a:ext cx="2926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8 ans</a:t>
            </a:r>
            <a:endParaRPr lang="en-US" sz="4400" dirty="0"/>
          </a:p>
        </p:txBody>
      </p:sp>
      <p:sp>
        <p:nvSpPr>
          <p:cNvPr id="9" name="Text 7"/>
          <p:cNvSpPr/>
          <p:nvPr/>
        </p:nvSpPr>
        <p:spPr>
          <a:xfrm>
            <a:off x="4800600" y="3520440"/>
            <a:ext cx="29260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CEB8D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de terrain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8046720" y="2743200"/>
            <a:ext cx="29260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4400" b="1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7 pays</a:t>
            </a:r>
            <a:endParaRPr lang="en-US" sz="4400" dirty="0"/>
          </a:p>
        </p:txBody>
      </p:sp>
      <p:sp>
        <p:nvSpPr>
          <p:cNvPr id="11" name="Text 9"/>
          <p:cNvSpPr/>
          <p:nvPr/>
        </p:nvSpPr>
        <p:spPr>
          <a:xfrm>
            <a:off x="8092440" y="3520440"/>
            <a:ext cx="31089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500" dirty="0">
                <a:solidFill>
                  <a:srgbClr val="CEB8D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d'intervention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754880" y="4206240"/>
            <a:ext cx="6492240" cy="14630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600" dirty="0">
                <a:solidFill>
                  <a:srgbClr val="E7DDF2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De MEAL Officer à Coordinateur de programmes — Madagascar, Côte d'Ivoire, RDC, Soudan, Ukraine, République centrafricaine, Burundi. Opti' est l'outil qu'il aurait voulu avoir.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40080" y="6437376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A88B4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Opti'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10607040" y="643737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9A88B4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</a:t>
            </a:r>
            <a:endParaRPr lang="en-US" sz="900" dirty="0"/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08A24E44-A752-6DE7-4AC3-A2C47B4EF7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9600" y="2569556"/>
            <a:ext cx="2636935" cy="351591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6F1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6400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LA PLATEFORME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1051560"/>
            <a:ext cx="107899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buNone/>
            </a:pPr>
            <a:r>
              <a:rPr lang="en-US" sz="3400" b="1" dirty="0">
                <a:solidFill>
                  <a:srgbClr val="130322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Tout le cycle MEAL, au même endroit</a:t>
            </a:r>
            <a:endParaRPr lang="en-US" sz="3400" dirty="0"/>
          </a:p>
        </p:txBody>
      </p:sp>
      <p:sp>
        <p:nvSpPr>
          <p:cNvPr id="4" name="Shape 2"/>
          <p:cNvSpPr/>
          <p:nvPr/>
        </p:nvSpPr>
        <p:spPr>
          <a:xfrm>
            <a:off x="640080" y="2697480"/>
            <a:ext cx="2395728" cy="713232"/>
          </a:xfrm>
          <a:prstGeom prst="roundRect">
            <a:avLst>
              <a:gd name="adj" fmla="val 50000"/>
            </a:avLst>
          </a:prstGeom>
          <a:solidFill>
            <a:srgbClr val="3D1576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640080" y="2697480"/>
            <a:ext cx="23957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Projet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3017520" y="2743200"/>
            <a:ext cx="4693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›</a:t>
            </a:r>
            <a:endParaRPr lang="en-US" sz="2200" dirty="0"/>
          </a:p>
        </p:txBody>
      </p:sp>
      <p:sp>
        <p:nvSpPr>
          <p:cNvPr id="7" name="Shape 5"/>
          <p:cNvSpPr/>
          <p:nvPr/>
        </p:nvSpPr>
        <p:spPr>
          <a:xfrm>
            <a:off x="3468624" y="2697480"/>
            <a:ext cx="2395728" cy="713232"/>
          </a:xfrm>
          <a:prstGeom prst="roundRect">
            <a:avLst>
              <a:gd name="adj" fmla="val 50000"/>
            </a:avLst>
          </a:prstGeom>
          <a:solidFill>
            <a:srgbClr val="3D1576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3468624" y="2697480"/>
            <a:ext cx="23957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Mission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5846064" y="2743200"/>
            <a:ext cx="4693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›</a:t>
            </a:r>
            <a:endParaRPr lang="en-US" sz="2200" dirty="0"/>
          </a:p>
        </p:txBody>
      </p:sp>
      <p:sp>
        <p:nvSpPr>
          <p:cNvPr id="10" name="Shape 8"/>
          <p:cNvSpPr/>
          <p:nvPr/>
        </p:nvSpPr>
        <p:spPr>
          <a:xfrm>
            <a:off x="6297168" y="2697480"/>
            <a:ext cx="2395728" cy="713232"/>
          </a:xfrm>
          <a:prstGeom prst="roundRect">
            <a:avLst>
              <a:gd name="adj" fmla="val 50000"/>
            </a:avLst>
          </a:prstGeom>
          <a:solidFill>
            <a:srgbClr val="3D1576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6297168" y="2697480"/>
            <a:ext cx="23957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TDR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8674608" y="2743200"/>
            <a:ext cx="4693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›</a:t>
            </a:r>
            <a:endParaRPr lang="en-US" sz="2200" dirty="0"/>
          </a:p>
        </p:txBody>
      </p:sp>
      <p:sp>
        <p:nvSpPr>
          <p:cNvPr id="13" name="Shape 11"/>
          <p:cNvSpPr/>
          <p:nvPr/>
        </p:nvSpPr>
        <p:spPr>
          <a:xfrm>
            <a:off x="9125712" y="2697480"/>
            <a:ext cx="2395728" cy="713232"/>
          </a:xfrm>
          <a:prstGeom prst="roundRect">
            <a:avLst>
              <a:gd name="adj" fmla="val 50000"/>
            </a:avLst>
          </a:prstGeom>
          <a:solidFill>
            <a:srgbClr val="3D1576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9125712" y="2697480"/>
            <a:ext cx="23957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Questionnaire</a:t>
            </a:r>
            <a:endParaRPr lang="en-US" sz="1500" dirty="0"/>
          </a:p>
        </p:txBody>
      </p:sp>
      <p:sp>
        <p:nvSpPr>
          <p:cNvPr id="15" name="Shape 13"/>
          <p:cNvSpPr/>
          <p:nvPr/>
        </p:nvSpPr>
        <p:spPr>
          <a:xfrm>
            <a:off x="640080" y="3977640"/>
            <a:ext cx="2395728" cy="713232"/>
          </a:xfrm>
          <a:prstGeom prst="roundRect">
            <a:avLst>
              <a:gd name="adj" fmla="val 50000"/>
            </a:avLst>
          </a:prstGeom>
          <a:solidFill>
            <a:srgbClr val="3D1576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640080" y="3977640"/>
            <a:ext cx="23957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Collecte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3017520" y="4023360"/>
            <a:ext cx="4693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›</a:t>
            </a:r>
            <a:endParaRPr lang="en-US" sz="2200" dirty="0"/>
          </a:p>
        </p:txBody>
      </p:sp>
      <p:sp>
        <p:nvSpPr>
          <p:cNvPr id="18" name="Shape 16"/>
          <p:cNvSpPr/>
          <p:nvPr/>
        </p:nvSpPr>
        <p:spPr>
          <a:xfrm>
            <a:off x="3468624" y="3977640"/>
            <a:ext cx="2395728" cy="713232"/>
          </a:xfrm>
          <a:prstGeom prst="roundRect">
            <a:avLst>
              <a:gd name="adj" fmla="val 50000"/>
            </a:avLst>
          </a:prstGeom>
          <a:solidFill>
            <a:srgbClr val="3D1576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3468624" y="3977640"/>
            <a:ext cx="23957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Analyse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5846064" y="4023360"/>
            <a:ext cx="4693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›</a:t>
            </a:r>
            <a:endParaRPr lang="en-US" sz="2200" dirty="0"/>
          </a:p>
        </p:txBody>
      </p:sp>
      <p:sp>
        <p:nvSpPr>
          <p:cNvPr id="21" name="Shape 19"/>
          <p:cNvSpPr/>
          <p:nvPr/>
        </p:nvSpPr>
        <p:spPr>
          <a:xfrm>
            <a:off x="6297168" y="3977640"/>
            <a:ext cx="2395728" cy="713232"/>
          </a:xfrm>
          <a:prstGeom prst="roundRect">
            <a:avLst>
              <a:gd name="adj" fmla="val 50000"/>
            </a:avLst>
          </a:prstGeom>
          <a:solidFill>
            <a:srgbClr val="3D1576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297168" y="3977640"/>
            <a:ext cx="23957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Rapport</a:t>
            </a:r>
            <a:endParaRPr lang="en-US" sz="1500" dirty="0"/>
          </a:p>
        </p:txBody>
      </p:sp>
      <p:sp>
        <p:nvSpPr>
          <p:cNvPr id="23" name="Text 21"/>
          <p:cNvSpPr/>
          <p:nvPr/>
        </p:nvSpPr>
        <p:spPr>
          <a:xfrm>
            <a:off x="8674608" y="4023360"/>
            <a:ext cx="46939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200" b="1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›</a:t>
            </a:r>
            <a:endParaRPr lang="en-US" sz="2200" dirty="0"/>
          </a:p>
        </p:txBody>
      </p:sp>
      <p:sp>
        <p:nvSpPr>
          <p:cNvPr id="24" name="Shape 22"/>
          <p:cNvSpPr/>
          <p:nvPr/>
        </p:nvSpPr>
        <p:spPr>
          <a:xfrm>
            <a:off x="9125712" y="3977640"/>
            <a:ext cx="2395728" cy="713232"/>
          </a:xfrm>
          <a:prstGeom prst="roundRect">
            <a:avLst>
              <a:gd name="adj" fmla="val 50000"/>
            </a:avLst>
          </a:prstGeom>
          <a:solidFill>
            <a:srgbClr val="3D1576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25" name="Text 23"/>
          <p:cNvSpPr/>
          <p:nvPr/>
        </p:nvSpPr>
        <p:spPr>
          <a:xfrm>
            <a:off x="9125712" y="3977640"/>
            <a:ext cx="2395728" cy="7132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Formation</a:t>
            </a:r>
            <a:endParaRPr lang="en-US" sz="1500" dirty="0"/>
          </a:p>
        </p:txBody>
      </p:sp>
      <p:sp>
        <p:nvSpPr>
          <p:cNvPr id="26" name="Text 24"/>
          <p:cNvSpPr/>
          <p:nvPr/>
        </p:nvSpPr>
        <p:spPr>
          <a:xfrm>
            <a:off x="640080" y="5257800"/>
            <a:ext cx="10881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130322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Compatible avec vos outils actuels — Excel et Kobo.</a:t>
            </a:r>
            <a:r>
              <a:rPr lang="en-US" sz="150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  Aucune migration, vos données restent exportables.</a:t>
            </a:r>
            <a:endParaRPr lang="en-US" sz="1500" dirty="0"/>
          </a:p>
        </p:txBody>
      </p:sp>
      <p:sp>
        <p:nvSpPr>
          <p:cNvPr id="27" name="Text 25"/>
          <p:cNvSpPr/>
          <p:nvPr/>
        </p:nvSpPr>
        <p:spPr>
          <a:xfrm>
            <a:off x="640080" y="6437376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Opti'</a:t>
            </a:r>
            <a:endParaRPr lang="en-US" sz="900" dirty="0"/>
          </a:p>
        </p:txBody>
      </p:sp>
      <p:sp>
        <p:nvSpPr>
          <p:cNvPr id="28" name="Text 26"/>
          <p:cNvSpPr/>
          <p:nvPr/>
        </p:nvSpPr>
        <p:spPr>
          <a:xfrm>
            <a:off x="10607040" y="643737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2C14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52560" y="-1737360"/>
            <a:ext cx="5852160" cy="5852160"/>
          </a:xfrm>
          <a:prstGeom prst="ellipse">
            <a:avLst/>
          </a:prstGeom>
          <a:solidFill>
            <a:srgbClr val="3D1576">
              <a:alpha val="16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1554480" y="4297680"/>
            <a:ext cx="4389120" cy="4389120"/>
          </a:xfrm>
          <a:prstGeom prst="ellipse">
            <a:avLst/>
          </a:prstGeom>
          <a:solidFill>
            <a:srgbClr val="644190">
              <a:alpha val="1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128016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CEB8D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DÉMONSTRATION EN DIRECT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640080" y="2377440"/>
            <a:ext cx="1088136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6000" strike="sngStrike" dirty="0">
                <a:solidFill>
                  <a:srgbClr val="CEB8D7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2 jours</a:t>
            </a:r>
            <a:r>
              <a:rPr lang="en-US" sz="6000" dirty="0">
                <a:solidFill>
                  <a:srgbClr val="CEB8D7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   →   </a:t>
            </a:r>
            <a:r>
              <a:rPr lang="en-US" sz="6000" b="1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5 minutes</a:t>
            </a:r>
            <a:endParaRPr lang="en-US" sz="6000" dirty="0"/>
          </a:p>
        </p:txBody>
      </p:sp>
      <p:sp>
        <p:nvSpPr>
          <p:cNvPr id="6" name="Text 4"/>
          <p:cNvSpPr/>
          <p:nvPr/>
        </p:nvSpPr>
        <p:spPr>
          <a:xfrm>
            <a:off x="640080" y="4023360"/>
            <a:ext cx="108813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000" dirty="0">
                <a:solidFill>
                  <a:srgbClr val="E7DDF2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Générons un questionnaire complet, prêt pour Kobo — en direct.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640080" y="6437376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A88B4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Opti'</a:t>
            </a:r>
            <a:endParaRPr lang="en-US" sz="900" dirty="0"/>
          </a:p>
        </p:txBody>
      </p:sp>
      <p:sp>
        <p:nvSpPr>
          <p:cNvPr id="8" name="Text 6"/>
          <p:cNvSpPr/>
          <p:nvPr/>
        </p:nvSpPr>
        <p:spPr>
          <a:xfrm>
            <a:off x="10607040" y="643737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9A88B4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6F1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486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CE QUE VOUS Y GAGNEZ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960120"/>
            <a:ext cx="107899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buNone/>
            </a:pPr>
            <a:r>
              <a:rPr lang="en-US" sz="3200" b="1" dirty="0">
                <a:solidFill>
                  <a:srgbClr val="130322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Ce que votre organisation y gagne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2167128"/>
            <a:ext cx="457200" cy="457200"/>
          </a:xfrm>
          <a:prstGeom prst="ellipse">
            <a:avLst/>
          </a:prstGeom>
          <a:solidFill>
            <a:srgbClr val="3D1576"/>
          </a:solidFill>
          <a:ln/>
        </p:spPr>
      </p:sp>
      <p:sp>
        <p:nvSpPr>
          <p:cNvPr id="5" name="Text 3"/>
          <p:cNvSpPr/>
          <p:nvPr/>
        </p:nvSpPr>
        <p:spPr>
          <a:xfrm>
            <a:off x="640080" y="2167128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1325880" y="2093976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30322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Temps &amp; coût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325880" y="2423160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Des livrables en heures au lieu de jours, et moins de consultants externes.</a:t>
            </a:r>
            <a:endParaRPr lang="en-US" sz="1350" dirty="0"/>
          </a:p>
        </p:txBody>
      </p:sp>
      <p:sp>
        <p:nvSpPr>
          <p:cNvPr id="8" name="Shape 6"/>
          <p:cNvSpPr/>
          <p:nvPr/>
        </p:nvSpPr>
        <p:spPr>
          <a:xfrm>
            <a:off x="640080" y="3008376"/>
            <a:ext cx="457200" cy="457200"/>
          </a:xfrm>
          <a:prstGeom prst="ellipse">
            <a:avLst/>
          </a:prstGeom>
          <a:solidFill>
            <a:srgbClr val="3D1576"/>
          </a:solidFill>
          <a:ln/>
        </p:spPr>
      </p:sp>
      <p:sp>
        <p:nvSpPr>
          <p:cNvPr id="9" name="Text 7"/>
          <p:cNvSpPr/>
          <p:nvPr/>
        </p:nvSpPr>
        <p:spPr>
          <a:xfrm>
            <a:off x="640080" y="3008376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1325880" y="2935224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30322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Conformité &amp; redevabilité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325880" y="3264408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Rapports bailleur dans les délais, indicateurs traçables, désagrégations standardisées.</a:t>
            </a:r>
            <a:endParaRPr lang="en-US" sz="1350" dirty="0"/>
          </a:p>
        </p:txBody>
      </p:sp>
      <p:sp>
        <p:nvSpPr>
          <p:cNvPr id="12" name="Shape 10"/>
          <p:cNvSpPr/>
          <p:nvPr/>
        </p:nvSpPr>
        <p:spPr>
          <a:xfrm>
            <a:off x="640080" y="3849624"/>
            <a:ext cx="457200" cy="457200"/>
          </a:xfrm>
          <a:prstGeom prst="ellipse">
            <a:avLst/>
          </a:prstGeom>
          <a:solidFill>
            <a:srgbClr val="3D1576"/>
          </a:solidFill>
          <a:ln/>
        </p:spPr>
      </p:sp>
      <p:sp>
        <p:nvSpPr>
          <p:cNvPr id="13" name="Text 11"/>
          <p:cNvSpPr/>
          <p:nvPr/>
        </p:nvSpPr>
        <p:spPr>
          <a:xfrm>
            <a:off x="640080" y="3849624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1325880" y="3776472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30322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Standardisation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325880" y="4105656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Des pratiques MEAL cohérentes dans toute l'organisation (CHS, SPHERE, OECD-DAC).</a:t>
            </a:r>
            <a:endParaRPr lang="en-US" sz="1350" dirty="0"/>
          </a:p>
        </p:txBody>
      </p:sp>
      <p:sp>
        <p:nvSpPr>
          <p:cNvPr id="16" name="Shape 14"/>
          <p:cNvSpPr/>
          <p:nvPr/>
        </p:nvSpPr>
        <p:spPr>
          <a:xfrm>
            <a:off x="640080" y="4690872"/>
            <a:ext cx="457200" cy="457200"/>
          </a:xfrm>
          <a:prstGeom prst="ellipse">
            <a:avLst/>
          </a:prstGeom>
          <a:solidFill>
            <a:srgbClr val="3D1576"/>
          </a:solidFill>
          <a:ln/>
        </p:spPr>
      </p:sp>
      <p:sp>
        <p:nvSpPr>
          <p:cNvPr id="17" name="Text 15"/>
          <p:cNvSpPr/>
          <p:nvPr/>
        </p:nvSpPr>
        <p:spPr>
          <a:xfrm>
            <a:off x="640080" y="4690872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4</a:t>
            </a:r>
            <a:endParaRPr lang="en-US" sz="1500" dirty="0"/>
          </a:p>
        </p:txBody>
      </p:sp>
      <p:sp>
        <p:nvSpPr>
          <p:cNvPr id="18" name="Text 16"/>
          <p:cNvSpPr/>
          <p:nvPr/>
        </p:nvSpPr>
        <p:spPr>
          <a:xfrm>
            <a:off x="1325880" y="461772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30322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Sécurité des données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325880" y="4946904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RGPD, hébergement en Europe, et une IA privée pour les données sensibles.</a:t>
            </a:r>
            <a:endParaRPr lang="en-US" sz="1350" dirty="0"/>
          </a:p>
        </p:txBody>
      </p:sp>
      <p:sp>
        <p:nvSpPr>
          <p:cNvPr id="20" name="Shape 18"/>
          <p:cNvSpPr/>
          <p:nvPr/>
        </p:nvSpPr>
        <p:spPr>
          <a:xfrm>
            <a:off x="640080" y="5532120"/>
            <a:ext cx="457200" cy="457200"/>
          </a:xfrm>
          <a:prstGeom prst="ellipse">
            <a:avLst/>
          </a:prstGeom>
          <a:solidFill>
            <a:srgbClr val="3D1576"/>
          </a:solidFill>
          <a:ln/>
        </p:spPr>
      </p:sp>
      <p:sp>
        <p:nvSpPr>
          <p:cNvPr id="21" name="Text 19"/>
          <p:cNvSpPr/>
          <p:nvPr/>
        </p:nvSpPr>
        <p:spPr>
          <a:xfrm>
            <a:off x="640080" y="553212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5</a:t>
            </a:r>
            <a:endParaRPr lang="en-US" sz="1500" dirty="0"/>
          </a:p>
        </p:txBody>
      </p:sp>
      <p:sp>
        <p:nvSpPr>
          <p:cNvPr id="22" name="Text 20"/>
          <p:cNvSpPr/>
          <p:nvPr/>
        </p:nvSpPr>
        <p:spPr>
          <a:xfrm>
            <a:off x="1325880" y="5458968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600" b="1" dirty="0">
                <a:solidFill>
                  <a:srgbClr val="130322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Renforcement de capacités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1325880" y="5788152"/>
            <a:ext cx="100584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35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 Academy forme vos équipes — souvent finançable sur vos budgets projet.</a:t>
            </a:r>
            <a:endParaRPr lang="en-US" sz="1350" dirty="0"/>
          </a:p>
        </p:txBody>
      </p:sp>
      <p:sp>
        <p:nvSpPr>
          <p:cNvPr id="24" name="Text 22"/>
          <p:cNvSpPr/>
          <p:nvPr/>
        </p:nvSpPr>
        <p:spPr>
          <a:xfrm>
            <a:off x="640080" y="6437376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Opti'</a:t>
            </a:r>
            <a:endParaRPr lang="en-US" sz="900" dirty="0"/>
          </a:p>
        </p:txBody>
      </p:sp>
      <p:sp>
        <p:nvSpPr>
          <p:cNvPr id="25" name="Text 23"/>
          <p:cNvSpPr/>
          <p:nvPr/>
        </p:nvSpPr>
        <p:spPr>
          <a:xfrm>
            <a:off x="10607040" y="643737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6F1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486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SÉCURITÉ &amp; DONNÉES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960120"/>
            <a:ext cx="107899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buNone/>
            </a:pPr>
            <a:r>
              <a:rPr lang="en-US" sz="3200" b="1" dirty="0">
                <a:solidFill>
                  <a:srgbClr val="130322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Vos données restent les vôtres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2194560"/>
            <a:ext cx="5166360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960120" y="2450592"/>
            <a:ext cx="4526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3D1576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Conformité RGPD</a:t>
            </a:r>
            <a:endParaRPr lang="en-US" sz="1700" dirty="0"/>
          </a:p>
        </p:txBody>
      </p:sp>
      <p:sp>
        <p:nvSpPr>
          <p:cNvPr id="6" name="Text 4"/>
          <p:cNvSpPr/>
          <p:nvPr/>
        </p:nvSpPr>
        <p:spPr>
          <a:xfrm>
            <a:off x="960120" y="2907792"/>
            <a:ext cx="45262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sz="135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Traitement conforme, droits des utilisateurs respectés, mesures techniques documentées.</a:t>
            </a:r>
            <a:endParaRPr lang="en-US" sz="1350" dirty="0"/>
          </a:p>
        </p:txBody>
      </p:sp>
      <p:sp>
        <p:nvSpPr>
          <p:cNvPr id="7" name="Shape 5"/>
          <p:cNvSpPr/>
          <p:nvPr/>
        </p:nvSpPr>
        <p:spPr>
          <a:xfrm>
            <a:off x="6355080" y="2194560"/>
            <a:ext cx="5166360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8" name="Text 6"/>
          <p:cNvSpPr/>
          <p:nvPr/>
        </p:nvSpPr>
        <p:spPr>
          <a:xfrm>
            <a:off x="6675120" y="2450592"/>
            <a:ext cx="4526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3D1576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Hébergement en Europe</a:t>
            </a:r>
            <a:endParaRPr lang="en-US" sz="1700" dirty="0"/>
          </a:p>
        </p:txBody>
      </p:sp>
      <p:sp>
        <p:nvSpPr>
          <p:cNvPr id="9" name="Text 7"/>
          <p:cNvSpPr/>
          <p:nvPr/>
        </p:nvSpPr>
        <p:spPr>
          <a:xfrm>
            <a:off x="6675120" y="2907792"/>
            <a:ext cx="45262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sz="135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Données et conversations chiffrées, serveurs européens, communications HTTPS.</a:t>
            </a:r>
            <a:endParaRPr lang="en-US" sz="1350" dirty="0"/>
          </a:p>
        </p:txBody>
      </p:sp>
      <p:sp>
        <p:nvSpPr>
          <p:cNvPr id="10" name="Shape 8"/>
          <p:cNvSpPr/>
          <p:nvPr/>
        </p:nvSpPr>
        <p:spPr>
          <a:xfrm>
            <a:off x="640080" y="4297680"/>
            <a:ext cx="5166360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960120" y="4553712"/>
            <a:ext cx="4526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3D1576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OptIA — IA privée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960120" y="5010912"/>
            <a:ext cx="45262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sz="135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Pour les données sensibles : aucun prestataire tiers, traitement en mémoire, aucun stockage.</a:t>
            </a:r>
            <a:endParaRPr lang="en-US" sz="1350" dirty="0"/>
          </a:p>
        </p:txBody>
      </p:sp>
      <p:sp>
        <p:nvSpPr>
          <p:cNvPr id="13" name="Shape 11"/>
          <p:cNvSpPr/>
          <p:nvPr/>
        </p:nvSpPr>
        <p:spPr>
          <a:xfrm>
            <a:off x="6355080" y="4297680"/>
            <a:ext cx="5166360" cy="1783080"/>
          </a:xfrm>
          <a:prstGeom prst="roundRect">
            <a:avLst>
              <a:gd name="adj" fmla="val 5128"/>
            </a:avLst>
          </a:prstGeom>
          <a:solidFill>
            <a:srgbClr val="FFFFFF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14" name="Text 12"/>
          <p:cNvSpPr/>
          <p:nvPr/>
        </p:nvSpPr>
        <p:spPr>
          <a:xfrm>
            <a:off x="6675120" y="4553712"/>
            <a:ext cx="4526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700" b="1" dirty="0">
                <a:solidFill>
                  <a:srgbClr val="3D1576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Aucun verrouillage</a:t>
            </a:r>
            <a:endParaRPr lang="en-US" sz="1700" dirty="0"/>
          </a:p>
        </p:txBody>
      </p:sp>
      <p:sp>
        <p:nvSpPr>
          <p:cNvPr id="15" name="Text 13"/>
          <p:cNvSpPr/>
          <p:nvPr/>
        </p:nvSpPr>
        <p:spPr>
          <a:xfrm>
            <a:off x="6675120" y="5010912"/>
            <a:ext cx="452628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>
              <a:lnSpc>
                <a:spcPct val="110000"/>
              </a:lnSpc>
              <a:buNone/>
            </a:pPr>
            <a:r>
              <a:rPr lang="en-US" sz="135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Tout est exportable (XLSForm, Excel). Vos données vous appartiennent, vous partez quand vous voulez.</a:t>
            </a:r>
            <a:endParaRPr lang="en-US" sz="1350" dirty="0"/>
          </a:p>
        </p:txBody>
      </p:sp>
      <p:sp>
        <p:nvSpPr>
          <p:cNvPr id="16" name="Text 14"/>
          <p:cNvSpPr/>
          <p:nvPr/>
        </p:nvSpPr>
        <p:spPr>
          <a:xfrm>
            <a:off x="640080" y="6437376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Opti'</a:t>
            </a:r>
            <a:endParaRPr lang="en-US" sz="900" dirty="0"/>
          </a:p>
        </p:txBody>
      </p:sp>
      <p:sp>
        <p:nvSpPr>
          <p:cNvPr id="17" name="Text 15"/>
          <p:cNvSpPr/>
          <p:nvPr/>
        </p:nvSpPr>
        <p:spPr>
          <a:xfrm>
            <a:off x="10607040" y="643737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7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6F1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54864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TARIFICATION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640080" y="960120"/>
            <a:ext cx="107899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buNone/>
            </a:pPr>
            <a:r>
              <a:rPr lang="en-US" sz="3200" b="1" dirty="0">
                <a:solidFill>
                  <a:srgbClr val="130322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Un démarrage sans risque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2286000"/>
            <a:ext cx="4114800" cy="3108960"/>
          </a:xfrm>
          <a:prstGeom prst="roundRect">
            <a:avLst>
              <a:gd name="adj" fmla="val 3529"/>
            </a:avLst>
          </a:prstGeom>
          <a:solidFill>
            <a:srgbClr val="FFFFFF"/>
          </a:solidFill>
          <a:ln/>
          <a:effectLst>
            <a:outerShdw blurRad="114300" dist="38100" dir="5400000" algn="bl" rotWithShape="0">
              <a:srgbClr val="1A0E25">
                <a:alpha val="12000"/>
              </a:srgbClr>
            </a:outerShdw>
          </a:effectLst>
        </p:spPr>
      </p:sp>
      <p:sp>
        <p:nvSpPr>
          <p:cNvPr id="5" name="Text 3"/>
          <p:cNvSpPr/>
          <p:nvPr/>
        </p:nvSpPr>
        <p:spPr>
          <a:xfrm>
            <a:off x="822960" y="2697480"/>
            <a:ext cx="374904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5600" b="1" dirty="0">
                <a:solidFill>
                  <a:srgbClr val="3D1576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699 €</a:t>
            </a:r>
            <a:endParaRPr lang="en-US" sz="5600" dirty="0"/>
          </a:p>
        </p:txBody>
      </p:sp>
      <p:sp>
        <p:nvSpPr>
          <p:cNvPr id="6" name="Text 4"/>
          <p:cNvSpPr/>
          <p:nvPr/>
        </p:nvSpPr>
        <p:spPr>
          <a:xfrm>
            <a:off x="822960" y="3703320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00" dirty="0">
                <a:solidFill>
                  <a:srgbClr val="5A4878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/ an pour une équipe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822960" y="4160520"/>
            <a:ext cx="374904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300" b="1" kern="0" spc="200" dirty="0">
                <a:solidFill>
                  <a:srgbClr val="64419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Forfait Teams</a:t>
            </a:r>
            <a:endParaRPr lang="en-US" sz="1300" dirty="0"/>
          </a:p>
        </p:txBody>
      </p:sp>
      <p:sp>
        <p:nvSpPr>
          <p:cNvPr id="8" name="Shape 6"/>
          <p:cNvSpPr/>
          <p:nvPr/>
        </p:nvSpPr>
        <p:spPr>
          <a:xfrm>
            <a:off x="5120640" y="2514600"/>
            <a:ext cx="457200" cy="457200"/>
          </a:xfrm>
          <a:prstGeom prst="ellipse">
            <a:avLst/>
          </a:prstGeom>
          <a:solidFill>
            <a:srgbClr val="3D1576"/>
          </a:solidFill>
          <a:ln/>
        </p:spPr>
      </p:sp>
      <p:sp>
        <p:nvSpPr>
          <p:cNvPr id="9" name="Text 7"/>
          <p:cNvSpPr/>
          <p:nvPr/>
        </p:nvSpPr>
        <p:spPr>
          <a:xfrm>
            <a:off x="5120640" y="251460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1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5806440" y="2468880"/>
            <a:ext cx="5760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550" dirty="0">
                <a:solidFill>
                  <a:srgbClr val="1A0E25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Montez en puissance avec des packs de tokens — vous payez selon vos besoins réels.</a:t>
            </a:r>
            <a:endParaRPr lang="en-US" sz="1550" dirty="0"/>
          </a:p>
        </p:txBody>
      </p:sp>
      <p:sp>
        <p:nvSpPr>
          <p:cNvPr id="11" name="Shape 9"/>
          <p:cNvSpPr/>
          <p:nvPr/>
        </p:nvSpPr>
        <p:spPr>
          <a:xfrm>
            <a:off x="5120640" y="3474720"/>
            <a:ext cx="457200" cy="457200"/>
          </a:xfrm>
          <a:prstGeom prst="ellipse">
            <a:avLst/>
          </a:prstGeom>
          <a:solidFill>
            <a:srgbClr val="3D1576"/>
          </a:solidFill>
          <a:ln/>
        </p:spPr>
      </p:sp>
      <p:sp>
        <p:nvSpPr>
          <p:cNvPr id="12" name="Text 10"/>
          <p:cNvSpPr/>
          <p:nvPr/>
        </p:nvSpPr>
        <p:spPr>
          <a:xfrm>
            <a:off x="5120640" y="347472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2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5806440" y="3429000"/>
            <a:ext cx="5760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550" dirty="0">
                <a:solidFill>
                  <a:srgbClr val="1A0E25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Pas de mise initiale lourde, pas de contrat pluriannuel.</a:t>
            </a:r>
            <a:endParaRPr lang="en-US" sz="1550" dirty="0"/>
          </a:p>
        </p:txBody>
      </p:sp>
      <p:sp>
        <p:nvSpPr>
          <p:cNvPr id="14" name="Shape 12"/>
          <p:cNvSpPr/>
          <p:nvPr/>
        </p:nvSpPr>
        <p:spPr>
          <a:xfrm>
            <a:off x="5120640" y="4434840"/>
            <a:ext cx="457200" cy="457200"/>
          </a:xfrm>
          <a:prstGeom prst="ellipse">
            <a:avLst/>
          </a:prstGeom>
          <a:solidFill>
            <a:srgbClr val="3D1576"/>
          </a:solidFill>
          <a:ln/>
        </p:spPr>
      </p:sp>
      <p:sp>
        <p:nvSpPr>
          <p:cNvPr id="15" name="Text 13"/>
          <p:cNvSpPr/>
          <p:nvPr/>
        </p:nvSpPr>
        <p:spPr>
          <a:xfrm>
            <a:off x="5120640" y="443484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3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5806440" y="4389120"/>
            <a:ext cx="576072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lnSpc>
                <a:spcPct val="110000"/>
              </a:lnSpc>
              <a:buNone/>
            </a:pPr>
            <a:r>
              <a:rPr lang="en-US" sz="1550" dirty="0">
                <a:solidFill>
                  <a:srgbClr val="1A0E25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Paiement par mobile money disponible pour les structures africaines.</a:t>
            </a:r>
            <a:endParaRPr lang="en-US" sz="1550" dirty="0"/>
          </a:p>
        </p:txBody>
      </p:sp>
      <p:sp>
        <p:nvSpPr>
          <p:cNvPr id="17" name="Text 15"/>
          <p:cNvSpPr/>
          <p:nvPr/>
        </p:nvSpPr>
        <p:spPr>
          <a:xfrm>
            <a:off x="640080" y="6437376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Opti'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10607040" y="643737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8A7CA0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8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2C14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052560" y="-1737360"/>
            <a:ext cx="5852160" cy="5852160"/>
          </a:xfrm>
          <a:prstGeom prst="ellipse">
            <a:avLst/>
          </a:prstGeom>
          <a:solidFill>
            <a:srgbClr val="3D1576">
              <a:alpha val="16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-1554480" y="4297680"/>
            <a:ext cx="4389120" cy="4389120"/>
          </a:xfrm>
          <a:prstGeom prst="ellipse">
            <a:avLst/>
          </a:prstGeom>
          <a:solidFill>
            <a:srgbClr val="644190">
              <a:alpha val="12000"/>
            </a:srgbClr>
          </a:solidFill>
          <a:ln/>
        </p:spPr>
      </p:sp>
      <p:sp>
        <p:nvSpPr>
          <p:cNvPr id="4" name="Text 2"/>
          <p:cNvSpPr/>
          <p:nvPr/>
        </p:nvSpPr>
        <p:spPr>
          <a:xfrm>
            <a:off x="640080" y="114300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1200" b="1" kern="0" spc="300" dirty="0">
                <a:solidFill>
                  <a:srgbClr val="CEB8D7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PROCHAINE ÉTAPE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640080" y="1600200"/>
            <a:ext cx="107899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03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Une démonstration de 30 minutes,</a:t>
            </a:r>
            <a:endParaRPr lang="en-US" sz="3200" dirty="0"/>
          </a:p>
          <a:p>
            <a:pPr marL="0" indent="0" algn="l">
              <a:lnSpc>
                <a:spcPct val="103000"/>
              </a:lnSpc>
              <a:buNone/>
            </a:pPr>
            <a:r>
              <a:rPr lang="en-US" sz="3200" b="1" dirty="0">
                <a:solidFill>
                  <a:srgbClr val="FFFFFF"/>
                </a:solidFill>
                <a:latin typeface="Fraunces" pitchFamily="34" charset="0"/>
                <a:ea typeface="Fraunces" pitchFamily="34" charset="-122"/>
                <a:cs typeface="Fraunces" pitchFamily="34" charset="-120"/>
              </a:rPr>
              <a:t>sur un cas concret de votre organisation</a:t>
            </a:r>
            <a:endParaRPr lang="en-US" sz="3200" dirty="0"/>
          </a:p>
        </p:txBody>
      </p:sp>
      <p:sp>
        <p:nvSpPr>
          <p:cNvPr id="7" name="Text 5"/>
          <p:cNvSpPr/>
          <p:nvPr/>
        </p:nvSpPr>
        <p:spPr>
          <a:xfrm>
            <a:off x="640080" y="5742709"/>
            <a:ext cx="104241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fr-FR" sz="1700" b="1" dirty="0">
                <a:solidFill>
                  <a:srgbClr val="FFFFFF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consulting@lequeux-thomas.com  - WhatsApp :+33 6 79 18 15 76</a:t>
            </a:r>
          </a:p>
        </p:txBody>
      </p:sp>
      <p:sp>
        <p:nvSpPr>
          <p:cNvPr id="8" name="Text 6"/>
          <p:cNvSpPr/>
          <p:nvPr/>
        </p:nvSpPr>
        <p:spPr>
          <a:xfrm>
            <a:off x="640080" y="6437376"/>
            <a:ext cx="3657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>
              <a:buNone/>
            </a:pPr>
            <a:r>
              <a:rPr lang="en-US" sz="900" dirty="0">
                <a:solidFill>
                  <a:srgbClr val="9A88B4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Opti'</a:t>
            </a:r>
            <a:endParaRPr lang="en-US" sz="900" dirty="0"/>
          </a:p>
        </p:txBody>
      </p:sp>
      <p:sp>
        <p:nvSpPr>
          <p:cNvPr id="9" name="Text 7"/>
          <p:cNvSpPr/>
          <p:nvPr/>
        </p:nvSpPr>
        <p:spPr>
          <a:xfrm>
            <a:off x="10607040" y="6437376"/>
            <a:ext cx="914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r">
              <a:buNone/>
            </a:pPr>
            <a:r>
              <a:rPr lang="en-US" sz="900" dirty="0">
                <a:solidFill>
                  <a:srgbClr val="9A88B4"/>
                </a:solidFill>
                <a:latin typeface="Segoe UI" pitchFamily="34" charset="0"/>
                <a:ea typeface="Segoe UI" pitchFamily="34" charset="-122"/>
                <a:cs typeface="Segoe UI" pitchFamily="34" charset="-120"/>
              </a:rPr>
              <a:t>9</a:t>
            </a:r>
            <a:endParaRPr lang="en-US" sz="900" dirty="0"/>
          </a:p>
        </p:txBody>
      </p:sp>
      <p:pic>
        <p:nvPicPr>
          <p:cNvPr id="1027" name="Image 2">
            <a:extLst>
              <a:ext uri="{FF2B5EF4-FFF2-40B4-BE49-F238E27FC236}">
                <a16:creationId xmlns:a16="http://schemas.microsoft.com/office/drawing/2014/main" id="{5032FF88-AA0B-2F69-D1AA-A7652AC92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664" y="2977820"/>
            <a:ext cx="3040352" cy="233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 3">
            <a:extLst>
              <a:ext uri="{FF2B5EF4-FFF2-40B4-BE49-F238E27FC236}">
                <a16:creationId xmlns:a16="http://schemas.microsoft.com/office/drawing/2014/main" id="{CFAF0A52-18AD-594D-1EC9-260D643F59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3670" y="2952276"/>
            <a:ext cx="3040352" cy="2381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 4">
            <a:extLst>
              <a:ext uri="{FF2B5EF4-FFF2-40B4-BE49-F238E27FC236}">
                <a16:creationId xmlns:a16="http://schemas.microsoft.com/office/drawing/2014/main" id="{130066E3-98CA-3B50-B2A6-D233482D16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6" r="10681"/>
          <a:stretch>
            <a:fillRect/>
          </a:stretch>
        </p:blipFill>
        <p:spPr bwMode="auto">
          <a:xfrm>
            <a:off x="648233" y="2962565"/>
            <a:ext cx="2917927" cy="230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693</Words>
  <Application>Microsoft Office PowerPoint</Application>
  <PresentationFormat>Grand écran</PresentationFormat>
  <Paragraphs>117</Paragraphs>
  <Slides>9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Fraunces</vt:lpstr>
      <vt:lpstr>Segoe UI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Opti' — Support de démonstration</dc:title>
  <dc:subject>PptxGenJS Presentation</dc:subject>
  <dc:creator>Thomas LEQUEUX Consulting</dc:creator>
  <cp:lastModifiedBy>Caille de Philippe</cp:lastModifiedBy>
  <cp:revision>5</cp:revision>
  <dcterms:created xsi:type="dcterms:W3CDTF">2026-06-15T05:32:33Z</dcterms:created>
  <dcterms:modified xsi:type="dcterms:W3CDTF">2026-06-20T12:01:05Z</dcterms:modified>
</cp:coreProperties>
</file>